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60" r:id="rId3"/>
    <p:sldId id="281" r:id="rId4"/>
    <p:sldId id="266" r:id="rId5"/>
    <p:sldId id="268" r:id="rId6"/>
    <p:sldId id="269" r:id="rId7"/>
    <p:sldId id="270" r:id="rId8"/>
    <p:sldId id="271" r:id="rId9"/>
    <p:sldId id="272" r:id="rId10"/>
    <p:sldId id="273" r:id="rId11"/>
    <p:sldId id="277" r:id="rId12"/>
    <p:sldId id="280" r:id="rId13"/>
    <p:sldId id="282" r:id="rId14"/>
  </p:sldIdLst>
  <p:sldSz cx="9144000" cy="6858000" type="screen4x3"/>
  <p:notesSz cx="9928225"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02"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231"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3697" y="0"/>
            <a:ext cx="4302231" cy="339884"/>
          </a:xfrm>
          <a:prstGeom prst="rect">
            <a:avLst/>
          </a:prstGeom>
        </p:spPr>
        <p:txBody>
          <a:bodyPr vert="horz" lIns="91440" tIns="45720" rIns="91440" bIns="45720" rtlCol="0"/>
          <a:lstStyle>
            <a:lvl1pPr algn="r">
              <a:defRPr sz="1200"/>
            </a:lvl1pPr>
          </a:lstStyle>
          <a:p>
            <a:fld id="{F7A37CAA-6CB5-4D02-A003-FBB0BD5A5D15}" type="datetimeFigureOut">
              <a:rPr lang="en-GB" smtClean="0"/>
              <a:t>16/09/2015</a:t>
            </a:fld>
            <a:endParaRPr lang="en-GB"/>
          </a:p>
        </p:txBody>
      </p:sp>
      <p:sp>
        <p:nvSpPr>
          <p:cNvPr id="4" name="Footer Placeholder 3"/>
          <p:cNvSpPr>
            <a:spLocks noGrp="1"/>
          </p:cNvSpPr>
          <p:nvPr>
            <p:ph type="ftr" sz="quarter" idx="2"/>
          </p:nvPr>
        </p:nvSpPr>
        <p:spPr>
          <a:xfrm>
            <a:off x="0" y="6456612"/>
            <a:ext cx="4302231"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3697" y="6456612"/>
            <a:ext cx="4302231" cy="339884"/>
          </a:xfrm>
          <a:prstGeom prst="rect">
            <a:avLst/>
          </a:prstGeom>
        </p:spPr>
        <p:txBody>
          <a:bodyPr vert="horz" lIns="91440" tIns="45720" rIns="91440" bIns="45720" rtlCol="0" anchor="b"/>
          <a:lstStyle>
            <a:lvl1pPr algn="r">
              <a:defRPr sz="1200"/>
            </a:lvl1pPr>
          </a:lstStyle>
          <a:p>
            <a:fld id="{3D104E3F-3C9F-433E-9102-C3B59F1C799B}" type="slidenum">
              <a:rPr lang="en-GB" smtClean="0"/>
              <a:t>‹#›</a:t>
            </a:fld>
            <a:endParaRPr lang="en-GB"/>
          </a:p>
        </p:txBody>
      </p:sp>
    </p:spTree>
    <p:extLst>
      <p:ext uri="{BB962C8B-B14F-4D97-AF65-F5344CB8AC3E}">
        <p14:creationId xmlns:p14="http://schemas.microsoft.com/office/powerpoint/2010/main" val="501069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231"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23697" y="0"/>
            <a:ext cx="4302231" cy="339884"/>
          </a:xfrm>
          <a:prstGeom prst="rect">
            <a:avLst/>
          </a:prstGeom>
        </p:spPr>
        <p:txBody>
          <a:bodyPr vert="horz" lIns="91440" tIns="45720" rIns="91440" bIns="45720" rtlCol="0"/>
          <a:lstStyle>
            <a:lvl1pPr algn="r">
              <a:defRPr sz="1200"/>
            </a:lvl1pPr>
          </a:lstStyle>
          <a:p>
            <a:fld id="{A1DDA680-C1D0-4C74-AE97-8C57CA2B1808}" type="datetimeFigureOut">
              <a:rPr lang="en-GB" smtClean="0"/>
              <a:t>16/09/2015</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2823" y="3228896"/>
            <a:ext cx="7942580" cy="305895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612"/>
            <a:ext cx="4302231" cy="33988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23697" y="6456612"/>
            <a:ext cx="4302231" cy="339884"/>
          </a:xfrm>
          <a:prstGeom prst="rect">
            <a:avLst/>
          </a:prstGeom>
        </p:spPr>
        <p:txBody>
          <a:bodyPr vert="horz" lIns="91440" tIns="45720" rIns="91440" bIns="45720" rtlCol="0" anchor="b"/>
          <a:lstStyle>
            <a:lvl1pPr algn="r">
              <a:defRPr sz="1200"/>
            </a:lvl1pPr>
          </a:lstStyle>
          <a:p>
            <a:fld id="{4EFCF09B-FCB9-44D7-B682-9BA16B492979}" type="slidenum">
              <a:rPr lang="en-GB" smtClean="0"/>
              <a:t>‹#›</a:t>
            </a:fld>
            <a:endParaRPr lang="en-GB"/>
          </a:p>
        </p:txBody>
      </p:sp>
    </p:spTree>
    <p:extLst>
      <p:ext uri="{BB962C8B-B14F-4D97-AF65-F5344CB8AC3E}">
        <p14:creationId xmlns:p14="http://schemas.microsoft.com/office/powerpoint/2010/main" val="2672090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dirty="0" smtClean="0"/>
              <a:t>At present, the world produces more than sufficient food to meet the demand of everyone, and maintains adequate food stocks.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300" dirty="0" smtClean="0"/>
          </a:p>
          <a:p>
            <a:pPr marL="0" marR="0" indent="0" algn="l" defTabSz="914303" rtl="0" eaLnBrk="1" fontAlgn="auto" latinLnBrk="0" hangingPunct="1">
              <a:lnSpc>
                <a:spcPct val="100000"/>
              </a:lnSpc>
              <a:spcBef>
                <a:spcPts val="0"/>
              </a:spcBef>
              <a:spcAft>
                <a:spcPts val="0"/>
              </a:spcAft>
              <a:buClrTx/>
              <a:buSzTx/>
              <a:buFontTx/>
              <a:buNone/>
              <a:tabLst/>
              <a:defRPr/>
            </a:pPr>
            <a:r>
              <a:rPr lang="en-US" sz="1300" dirty="0" smtClean="0"/>
              <a:t>Yet,</a:t>
            </a:r>
            <a:r>
              <a:rPr lang="en-US" b="0" dirty="0" smtClean="0"/>
              <a:t> the number of hungry people in the world remains unacceptably</a:t>
            </a:r>
            <a:r>
              <a:rPr lang="en-US" b="0" baseline="0" dirty="0" smtClean="0"/>
              <a:t> high.</a:t>
            </a:r>
            <a:r>
              <a:rPr lang="en-US" dirty="0" smtClean="0"/>
              <a:t> T</a:t>
            </a:r>
            <a:r>
              <a:rPr lang="en-US" sz="1400" b="0" dirty="0" smtClean="0"/>
              <a:t>he world is a home of 805 million undernourished people in 2012-14. </a:t>
            </a:r>
            <a:r>
              <a:rPr lang="en-US" sz="1400" b="0" baseline="0" dirty="0" smtClean="0"/>
              <a:t> O</a:t>
            </a:r>
            <a:r>
              <a:rPr lang="en-US" sz="1400" dirty="0" smtClean="0"/>
              <a:t>ne in every 9 people worldwide are suffering from chronic hunger,</a:t>
            </a:r>
            <a:r>
              <a:rPr lang="en-US" sz="1400" baseline="0" dirty="0" smtClean="0"/>
              <a:t> and t</a:t>
            </a:r>
            <a:r>
              <a:rPr lang="en-US" sz="1400" dirty="0" smtClean="0"/>
              <a:t>he vast majority of them (98%) live in developing countries.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3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Asia Region remains</a:t>
            </a:r>
            <a:r>
              <a:rPr lang="en-US" sz="1400" baseline="0" dirty="0" smtClean="0"/>
              <a:t> a home of nearly two-thirds (65%) of the world total chronic hunger population, despite its rapid economic growth.</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The</a:t>
            </a:r>
            <a:r>
              <a:rPr lang="en-US" sz="1400" baseline="0" dirty="0" smtClean="0"/>
              <a:t> benefit of economic growth was not equally shared among populations in different economic status. In many cases, it benefitted the rich who could invest further, while the poor who did not have capitals or resources were left behind, which resulted in widening of income disparity and social equity.</a:t>
            </a:r>
            <a:endParaRPr lang="en-GB" sz="1400" dirty="0" smtClean="0"/>
          </a:p>
        </p:txBody>
      </p:sp>
      <p:sp>
        <p:nvSpPr>
          <p:cNvPr id="4" name="Slide Number Placeholder 3"/>
          <p:cNvSpPr>
            <a:spLocks noGrp="1"/>
          </p:cNvSpPr>
          <p:nvPr>
            <p:ph type="sldNum" sz="quarter" idx="10"/>
          </p:nvPr>
        </p:nvSpPr>
        <p:spPr/>
        <p:txBody>
          <a:bodyPr/>
          <a:lstStyle/>
          <a:p>
            <a:fld id="{8D438C83-4F07-4FC3-A33F-BCE3233478D2}" type="slidenum">
              <a:rPr lang="en-US" smtClean="0"/>
              <a:pPr/>
              <a:t>5</a:t>
            </a:fld>
            <a:endParaRPr lang="en-US"/>
          </a:p>
        </p:txBody>
      </p:sp>
    </p:spTree>
    <p:extLst>
      <p:ext uri="{BB962C8B-B14F-4D97-AF65-F5344CB8AC3E}">
        <p14:creationId xmlns:p14="http://schemas.microsoft.com/office/powerpoint/2010/main" val="2927821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1816074A-76C4-4BAF-B66A-56A58F14F998}" type="slidenum">
              <a:rPr lang="en-US" smtClean="0"/>
              <a:pPr>
                <a:defRPr/>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rcRect l="3236" t="4359" r="3101" b="4606"/>
          <a:stretch/>
        </p:blipFill>
        <p:spPr>
          <a:xfrm>
            <a:off x="127000" y="1079500"/>
            <a:ext cx="8902700" cy="4686300"/>
          </a:xfrm>
          <a:prstGeom prst="rect">
            <a:avLst/>
          </a:prstGeom>
        </p:spPr>
      </p:pic>
      <p:sp>
        <p:nvSpPr>
          <p:cNvPr id="2" name="Title 1"/>
          <p:cNvSpPr>
            <a:spLocks noGrp="1"/>
          </p:cNvSpPr>
          <p:nvPr>
            <p:ph type="ctrTitle"/>
          </p:nvPr>
        </p:nvSpPr>
        <p:spPr>
          <a:xfrm>
            <a:off x="692150" y="1196752"/>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6D57A24-0C6F-4F2B-90BE-58B7C145F7FF}" type="datetimeFigureOut">
              <a:rPr lang="en-GB" smtClean="0"/>
              <a:t>16/09/2015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DB316A-A8FB-4CD8-8747-0B893D1C0109}" type="slidenum">
              <a:rPr lang="en-GB" smtClean="0"/>
              <a:t>‹#›</a:t>
            </a:fld>
            <a:endParaRPr lang="en-GB"/>
          </a:p>
        </p:txBody>
      </p:sp>
    </p:spTree>
    <p:extLst>
      <p:ext uri="{BB962C8B-B14F-4D97-AF65-F5344CB8AC3E}">
        <p14:creationId xmlns:p14="http://schemas.microsoft.com/office/powerpoint/2010/main" val="342309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D57A24-0C6F-4F2B-90BE-58B7C145F7FF}" type="datetimeFigureOut">
              <a:rPr lang="en-GB" smtClean="0"/>
              <a:t>16/09/2015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DB316A-A8FB-4CD8-8747-0B893D1C0109}" type="slidenum">
              <a:rPr lang="en-GB" smtClean="0"/>
              <a:t>‹#›</a:t>
            </a:fld>
            <a:endParaRPr lang="en-GB"/>
          </a:p>
        </p:txBody>
      </p:sp>
    </p:spTree>
    <p:extLst>
      <p:ext uri="{BB962C8B-B14F-4D97-AF65-F5344CB8AC3E}">
        <p14:creationId xmlns:p14="http://schemas.microsoft.com/office/powerpoint/2010/main" val="3834723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D57A24-0C6F-4F2B-90BE-58B7C145F7FF}" type="datetimeFigureOut">
              <a:rPr lang="en-GB" smtClean="0"/>
              <a:t>16/09/2015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DB316A-A8FB-4CD8-8747-0B893D1C0109}" type="slidenum">
              <a:rPr lang="en-GB" smtClean="0"/>
              <a:t>‹#›</a:t>
            </a:fld>
            <a:endParaRPr lang="en-GB"/>
          </a:p>
        </p:txBody>
      </p:sp>
    </p:spTree>
    <p:extLst>
      <p:ext uri="{BB962C8B-B14F-4D97-AF65-F5344CB8AC3E}">
        <p14:creationId xmlns:p14="http://schemas.microsoft.com/office/powerpoint/2010/main" val="2262780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D57A24-0C6F-4F2B-90BE-58B7C145F7FF}" type="datetimeFigureOut">
              <a:rPr lang="en-GB" smtClean="0"/>
              <a:t>16/09/2015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DB316A-A8FB-4CD8-8747-0B893D1C0109}" type="slidenum">
              <a:rPr lang="en-GB" smtClean="0"/>
              <a:t>‹#›</a:t>
            </a:fld>
            <a:endParaRPr lang="en-GB"/>
          </a:p>
        </p:txBody>
      </p:sp>
    </p:spTree>
    <p:extLst>
      <p:ext uri="{BB962C8B-B14F-4D97-AF65-F5344CB8AC3E}">
        <p14:creationId xmlns:p14="http://schemas.microsoft.com/office/powerpoint/2010/main" val="1676098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D57A24-0C6F-4F2B-90BE-58B7C145F7FF}" type="datetimeFigureOut">
              <a:rPr lang="en-GB" smtClean="0"/>
              <a:t>16/09/2015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DB316A-A8FB-4CD8-8747-0B893D1C0109}" type="slidenum">
              <a:rPr lang="en-GB" smtClean="0"/>
              <a:t>‹#›</a:t>
            </a:fld>
            <a:endParaRPr lang="en-GB"/>
          </a:p>
        </p:txBody>
      </p:sp>
    </p:spTree>
    <p:extLst>
      <p:ext uri="{BB962C8B-B14F-4D97-AF65-F5344CB8AC3E}">
        <p14:creationId xmlns:p14="http://schemas.microsoft.com/office/powerpoint/2010/main" val="536495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6D57A24-0C6F-4F2B-90BE-58B7C145F7FF}" type="datetimeFigureOut">
              <a:rPr lang="en-GB" smtClean="0"/>
              <a:t>16/09/2015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DB316A-A8FB-4CD8-8747-0B893D1C0109}" type="slidenum">
              <a:rPr lang="en-GB" smtClean="0"/>
              <a:t>‹#›</a:t>
            </a:fld>
            <a:endParaRPr lang="en-GB"/>
          </a:p>
        </p:txBody>
      </p:sp>
    </p:spTree>
    <p:extLst>
      <p:ext uri="{BB962C8B-B14F-4D97-AF65-F5344CB8AC3E}">
        <p14:creationId xmlns:p14="http://schemas.microsoft.com/office/powerpoint/2010/main" val="341555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6D57A24-0C6F-4F2B-90BE-58B7C145F7FF}" type="datetimeFigureOut">
              <a:rPr lang="en-GB" smtClean="0"/>
              <a:t>16/09/2015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BDB316A-A8FB-4CD8-8747-0B893D1C0109}" type="slidenum">
              <a:rPr lang="en-GB" smtClean="0"/>
              <a:t>‹#›</a:t>
            </a:fld>
            <a:endParaRPr lang="en-GB"/>
          </a:p>
        </p:txBody>
      </p:sp>
    </p:spTree>
    <p:extLst>
      <p:ext uri="{BB962C8B-B14F-4D97-AF65-F5344CB8AC3E}">
        <p14:creationId xmlns:p14="http://schemas.microsoft.com/office/powerpoint/2010/main" val="3125302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6D57A24-0C6F-4F2B-90BE-58B7C145F7FF}" type="datetimeFigureOut">
              <a:rPr lang="en-GB" smtClean="0"/>
              <a:t>16/09/2015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BDB316A-A8FB-4CD8-8747-0B893D1C0109}" type="slidenum">
              <a:rPr lang="en-GB" smtClean="0"/>
              <a:t>‹#›</a:t>
            </a:fld>
            <a:endParaRPr lang="en-GB"/>
          </a:p>
        </p:txBody>
      </p:sp>
    </p:spTree>
    <p:extLst>
      <p:ext uri="{BB962C8B-B14F-4D97-AF65-F5344CB8AC3E}">
        <p14:creationId xmlns:p14="http://schemas.microsoft.com/office/powerpoint/2010/main" val="698235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D57A24-0C6F-4F2B-90BE-58B7C145F7FF}" type="datetimeFigureOut">
              <a:rPr lang="en-GB" smtClean="0"/>
              <a:t>16/09/2015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BDB316A-A8FB-4CD8-8747-0B893D1C0109}" type="slidenum">
              <a:rPr lang="en-GB" smtClean="0"/>
              <a:t>‹#›</a:t>
            </a:fld>
            <a:endParaRPr lang="en-GB"/>
          </a:p>
        </p:txBody>
      </p:sp>
    </p:spTree>
    <p:extLst>
      <p:ext uri="{BB962C8B-B14F-4D97-AF65-F5344CB8AC3E}">
        <p14:creationId xmlns:p14="http://schemas.microsoft.com/office/powerpoint/2010/main" val="3677425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D57A24-0C6F-4F2B-90BE-58B7C145F7FF}" type="datetimeFigureOut">
              <a:rPr lang="en-GB" smtClean="0"/>
              <a:t>16/09/2015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DB316A-A8FB-4CD8-8747-0B893D1C0109}" type="slidenum">
              <a:rPr lang="en-GB" smtClean="0"/>
              <a:t>‹#›</a:t>
            </a:fld>
            <a:endParaRPr lang="en-GB"/>
          </a:p>
        </p:txBody>
      </p:sp>
    </p:spTree>
    <p:extLst>
      <p:ext uri="{BB962C8B-B14F-4D97-AF65-F5344CB8AC3E}">
        <p14:creationId xmlns:p14="http://schemas.microsoft.com/office/powerpoint/2010/main" val="31887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D57A24-0C6F-4F2B-90BE-58B7C145F7FF}" type="datetimeFigureOut">
              <a:rPr lang="en-GB" smtClean="0"/>
              <a:t>16/09/2015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DB316A-A8FB-4CD8-8747-0B893D1C0109}" type="slidenum">
              <a:rPr lang="en-GB" smtClean="0"/>
              <a:t>‹#›</a:t>
            </a:fld>
            <a:endParaRPr lang="en-GB"/>
          </a:p>
        </p:txBody>
      </p:sp>
    </p:spTree>
    <p:extLst>
      <p:ext uri="{BB962C8B-B14F-4D97-AF65-F5344CB8AC3E}">
        <p14:creationId xmlns:p14="http://schemas.microsoft.com/office/powerpoint/2010/main" val="1641230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13" cstate="print">
            <a:extLst>
              <a:ext uri="{BEBA8EAE-BF5A-486C-A8C5-ECC9F3942E4B}">
                <a14:imgProps xmlns:a14="http://schemas.microsoft.com/office/drawing/2010/main">
                  <a14:imgLayer r:embed="rId14">
                    <a14:imgEffect>
                      <a14:brightnessContrast bright="40000"/>
                    </a14:imgEffect>
                  </a14:imgLayer>
                </a14:imgProps>
              </a:ext>
              <a:ext uri="{28A0092B-C50C-407E-A947-70E740481C1C}">
                <a14:useLocalDpi xmlns:a14="http://schemas.microsoft.com/office/drawing/2010/main" val="0"/>
              </a:ext>
            </a:extLst>
          </a:blip>
          <a:srcRect l="3236" t="4359" r="3101" b="4606"/>
          <a:stretch/>
        </p:blipFill>
        <p:spPr>
          <a:xfrm>
            <a:off x="127000" y="1079500"/>
            <a:ext cx="8902700" cy="46863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D57A24-0C6F-4F2B-90BE-58B7C145F7FF}" type="datetimeFigureOut">
              <a:rPr lang="en-GB" smtClean="0"/>
              <a:t>16/09/2015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DB316A-A8FB-4CD8-8747-0B893D1C0109}" type="slidenum">
              <a:rPr lang="en-GB" smtClean="0"/>
              <a:t>‹#›</a:t>
            </a:fld>
            <a:endParaRPr lang="en-GB"/>
          </a:p>
        </p:txBody>
      </p:sp>
    </p:spTree>
    <p:extLst>
      <p:ext uri="{BB962C8B-B14F-4D97-AF65-F5344CB8AC3E}">
        <p14:creationId xmlns:p14="http://schemas.microsoft.com/office/powerpoint/2010/main" val="583934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2">
              <a:lumMod val="7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lumMod val="7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lumMod val="7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lumMod val="7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0159" y="577860"/>
            <a:ext cx="7772400" cy="2851140"/>
          </a:xfrm>
        </p:spPr>
        <p:txBody>
          <a:bodyPr>
            <a:normAutofit/>
          </a:bodyPr>
          <a:lstStyle/>
          <a:p>
            <a:r>
              <a:rPr lang="en-US" sz="2700" b="1" dirty="0" smtClean="0"/>
              <a:t>OSCE Parliamentary Assembly</a:t>
            </a:r>
            <a:br>
              <a:rPr lang="en-US" sz="2700" b="1" dirty="0" smtClean="0"/>
            </a:br>
            <a:r>
              <a:rPr lang="en-US" sz="2700" b="1" dirty="0" smtClean="0"/>
              <a:t>Ulaanbaatar, 15-18 September 2015</a:t>
            </a:r>
            <a:br>
              <a:rPr lang="en-US" sz="2700" b="1" dirty="0" smtClean="0"/>
            </a:br>
            <a:r>
              <a:rPr lang="en-US" sz="4000" b="1" dirty="0" smtClean="0"/>
              <a:t/>
            </a:r>
            <a:br>
              <a:rPr lang="en-US" sz="4000" b="1" dirty="0" smtClean="0"/>
            </a:br>
            <a:r>
              <a:rPr lang="en-US" sz="4000" b="1" dirty="0" smtClean="0"/>
              <a:t>Global Food and </a:t>
            </a:r>
            <a:r>
              <a:rPr lang="en-US" sz="4000" b="1" dirty="0"/>
              <a:t>Nutrition </a:t>
            </a:r>
            <a:r>
              <a:rPr lang="en-US" sz="4000" b="1" dirty="0" smtClean="0"/>
              <a:t>Security: Where does Asia Stand?</a:t>
            </a:r>
            <a:endParaRPr lang="en-GB" sz="4000" dirty="0"/>
          </a:p>
        </p:txBody>
      </p:sp>
      <p:sp>
        <p:nvSpPr>
          <p:cNvPr id="3" name="Subtitle 2"/>
          <p:cNvSpPr>
            <a:spLocks noGrp="1"/>
          </p:cNvSpPr>
          <p:nvPr>
            <p:ph type="subTitle" idx="1"/>
          </p:nvPr>
        </p:nvSpPr>
        <p:spPr>
          <a:xfrm>
            <a:off x="827584" y="5373216"/>
            <a:ext cx="7488832" cy="792088"/>
          </a:xfrm>
        </p:spPr>
        <p:txBody>
          <a:bodyPr>
            <a:normAutofit/>
          </a:bodyPr>
          <a:lstStyle/>
          <a:p>
            <a:pPr algn="l"/>
            <a:r>
              <a:rPr lang="en-US" sz="2000" dirty="0" smtClean="0"/>
              <a:t>Presented by Kevin Gallagher, Deputy FAO Representative, Mongolia</a:t>
            </a:r>
          </a:p>
          <a:p>
            <a:pPr algn="l"/>
            <a:endParaRPr lang="en-US" sz="2000"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152" y="3356992"/>
            <a:ext cx="1915468" cy="1915468"/>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0159" y="5690816"/>
            <a:ext cx="3252216" cy="966216"/>
          </a:xfrm>
          <a:prstGeom prst="rect">
            <a:avLst/>
          </a:prstGeom>
        </p:spPr>
      </p:pic>
    </p:spTree>
    <p:extLst>
      <p:ext uri="{BB962C8B-B14F-4D97-AF65-F5344CB8AC3E}">
        <p14:creationId xmlns:p14="http://schemas.microsoft.com/office/powerpoint/2010/main" val="2638572372"/>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99" y="476672"/>
            <a:ext cx="7200800" cy="1143000"/>
          </a:xfrm>
        </p:spPr>
        <p:txBody>
          <a:bodyPr>
            <a:normAutofit fontScale="90000"/>
          </a:bodyPr>
          <a:lstStyle/>
          <a:p>
            <a:r>
              <a:rPr lang="en-US" b="1" dirty="0" smtClean="0"/>
              <a:t>UN-FAO </a:t>
            </a:r>
            <a:r>
              <a:rPr lang="en-US" b="1" dirty="0"/>
              <a:t>Activities to Achieve World Food Security</a:t>
            </a:r>
            <a:endParaRPr lang="en-GB" dirty="0"/>
          </a:p>
        </p:txBody>
      </p:sp>
      <p:pic>
        <p:nvPicPr>
          <p:cNvPr id="3074" name="Picture 2" descr="http://9dc3f407a257cfd3f7ea-d14ef12e680aa00597bdffb57368cf92.r6.cf2.rackcdn.com/gift-catalog/animals/380-waterbuffal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140" y="1700808"/>
            <a:ext cx="2459851" cy="24598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rot="10800000">
            <a:off x="420806" y="1958625"/>
            <a:ext cx="369332" cy="1944216"/>
          </a:xfrm>
          <a:prstGeom prst="rect">
            <a:avLst/>
          </a:prstGeom>
          <a:noFill/>
        </p:spPr>
        <p:txBody>
          <a:bodyPr vert="eaVert" wrap="square" rtlCol="0">
            <a:spAutoFit/>
          </a:bodyPr>
          <a:lstStyle/>
          <a:p>
            <a:r>
              <a:rPr lang="en-US" sz="1200" dirty="0" err="1" smtClean="0"/>
              <a:t>Foto</a:t>
            </a:r>
            <a:r>
              <a:rPr lang="en-US" sz="1200" dirty="0" smtClean="0"/>
              <a:t>: Heifer international</a:t>
            </a:r>
            <a:endParaRPr lang="en-GB" sz="1200" dirty="0"/>
          </a:p>
        </p:txBody>
      </p:sp>
      <p:pic>
        <p:nvPicPr>
          <p:cNvPr id="3078" name="Picture 6" descr="https://encrypted-tbn0.gstatic.com/images?q=tbn:ANd9GcQW6GuOqIOg--R1oGfEnrmFGFOH-1XX7X-1eZTyOppUQM9FvSO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3362" y="4005064"/>
            <a:ext cx="2890639" cy="247429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encrypted-tbn0.gstatic.com/images?q=tbn:ANd9GcShUsD7CpKV53vaXjLY-zSeTmFQZ9hI0PGdRzNlTpNcMz4xcHu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4828" y="2024185"/>
            <a:ext cx="4248472" cy="22130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80" name="Picture 8" descr="http://blog.zerohungerchallenge.org/wp-content/uploads/2014/07/Burundi-fish_FAO-OumouKhaïryNdiay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5976" y="4005064"/>
            <a:ext cx="3672408" cy="2448272"/>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10" descr="data:image/jpeg;base64,/9j/4AAQSkZJRgABAQAAAQABAAD/2wCEAAkGBxQTEhUUExQWFRMTFxwZGBgXFxcgHxgeICAaHCMcHR0dHCggGB8lHhYdIjIhJSkrMS46HSAzRDMsOCguLiwBCgoKDg0OGxAQGzgmICY3LjcrNCw0LDQsLDg4LDQvLC8sLywvLCwsLCw0LCwvLCwsLCwsLCwsLCwsLCwsLCwsLP/AABEIAD0BSQMBEQACEQEDEQH/xAAbAAEAAgMBAQAAAAAAAAAAAAAABAUCAwYHAf/EAD8QAAIBAwIDBQUGAwUJAAAAAAECAwAEERIhBRMxBiJBUWEjMnGBoRQVUpGSsQdC0UNicoKiFiQlMzRjc7Lx/8QAGQEBAAMBAQAAAAAAAAAAAAAAAAIDBAEF/8QANBEAAgECBAMHBAEEAgMAAAAAAQIAAxEEEiExE0FRImFxkbHB8DKBodEzBRRS4SPxJEKy/9oADAMBAAIRAxEAPwD3GkSo4/2ihtV75y591F6n+g9TV1Kg1U6TPXxKUR2t+k5qDiPEr3eELbxZxk9fzIyfyFailClo2pmRamJr6r2R8+bTG57OTrgzcTMZbpl2APwzIufyotdD9NO/zwkWwtQfXVt5/sTd9ycSh3iuhKB/K5O/6s/vXONh3+pbSfAxKaq9/GZ8N7bFX5V7HynBxrHT5jw+IJ+VcfCAjNTN52njiGy1hYzs43DAEEEHcEdDWEi09AG+omVJ2KRFIikRSIpEUiKRFIikRSIpEUiKRFIikRSIpEUiKRFIikRSIpEUiKRFIikRSIpEUiKRFIikRSJSdq+PC0h1bGR9kXzPmfQf086vw9E1Wty5zNicQKKX58pzfDuzRAW4uyXkmbDA/wBmHGA3owYj0FanxA+insPzMlPCn+SrqT+P9zouF3REg1f2uVf0mTY/rUZH+H1rK6gjTl6H9TXTYhtee/iP3OW7cXEcty6SOFENu2jPjI2DgeuABWvChlQEDc/iYcYyPUIY7DTxnT8H4vmxjl959IQD8T+6B82rLUpWqlZtpVr0A3P32lfecOWYCJ+/hhEreOs9+WQfDGB65qxXKdoeP6EqemHGU+HuTIHCrqThtwLaZtVtIfZuf5d/p6jw2NWVFXEJnX6hvKqbthanDf6TtO+rz56kUiKRFIikRSIpEUiKRFIikRSIpEUiKRFIikRSIpEUiKRFIikRSIpEUiKRFIikRSIpEUiKRFIikTz6eQXPEJZGGqKxQkL4Ernb5sD+mvRA4dEAbtPKJFXEFjsnz54S3s+NS3iBfsjiCbKmTmJsDsTjrtVLUlpG+bUcpeld6wtk0PO4mpS7HBIEku2fBbmHofg6jPwWu6DwHof1OanTmf8A6H79JXX3E4LUrOEMr3ja5BIFPLVdiq7DBBbGD+GrVpvUGW9su1ucpeqlE57XLb35SZBbJahliZpI4DrUNjvTSAKiDAGwG/n3xUCxqatoT6DcyxVWiLKbgdep2HzrEnEhale6ZXU8iJQccyQ4aV84/EVXPxoKfEHQbnuHKDVFLvOw7zzPpNHHbprpJLaeHlXMac2PDBg2BuAceIyMVKkopEOpup0MjWY1gabrZhqOcvOxHE+faIxOWTuN8RjH5gg1nxVPJUImnB1eJSB5jSX5rPNU5/gXHZrjS32bTC2facxTjGR7uM9RitFWilPTNr4TLRrvUscunW8to+JQtIY1ljMg6oHXUPlnNVGmwGYjSXiqhbKCL9In4lCjhHljV26KzqCfgCcmgpsRcDSGqopyki8+3l/FFjmSImr3dbKufhk71xUZvpF4eoifUbeMi9nOJNcQCVgASzjC5x3WZR19BU61MI+Ud3pIYeqaiZj3+tpIPEoeZyubHzfwa11fpzmo8N8ua2klxUzZbi/TnMZ+LwI2l5olYEAhpFBBPgQTkUFJyLgGGrU1Niw85tu7+KIAySIgbYF2UZ+GTvXFRm+kXnXqIn1G3jIXZ3ibXEbOwUYldBpzghTgHr4ip1qYRgB0Erw9U1FJPUzT2i7RLatGCpbmHvYPuLkAsdvMipUaBqAnpI18SKRAtv8AjvlrcXSIut3VU/EzAD8ztVQUk2Al7Oqi5NhNKcVgKswmiKrjUwkXC56ZOcDOdq7w3BtYyIrUyLhhbxkebi6louS0UivJoY81dsDJC795h+EVIUiAc1xp0kDWBIyEHW2/zWSn4jCJBEZYxKeiF11Hx93Oajw2IzW0lhqoGy3F+nOZC/i0h+YmhjpVta4JyRgHOCcgjHpXMjXtaOIlr30lR/tGEN2ZdKpbsFXfBfu6sDJ3Y+AFXcAnLl5/uUf3IGctsv50v5yxsuLwyojLIntNgNa51YyV2O7AdRVbUmUkEbS5KyMAQd5te/iUOTIgEZAcl17hOMBt+6TkdfOohGNrDedNRBe523mH3rBoMnOj5YOkvrXSD5ZzjPpXeG98ttZzjU8ubMLSRBMrqGRgynoykEH4EbGokEGxk1YMLg6Skv8AtA/OaG2gM7RY5h1hVXIzjJ6n0q9KAyhna19plfENnKU1zEb8pK4bx6KWIyMRDpbQ6yEDQ3TSSfpUXosrZRr4SyniEZMx0635SSeLQBOYZohGTgPrXSSPDOcZqHDe+WxvJ8anlzZhbxmS8ShKM4ljKKcM2tdKnyJzgU4b3tbWd4qWzXFoj4lC0fMEsZjGxcOukeGCc4G5oabA5bazgqoVzAi3WfIeJRSB+VJHIUG4V1OPjg7UNNltmFoWqjXykG0i2nG4+TG88kMTSZx7ZCpwSO62cNtjpU2otmIQE27pBa65AzkC/eLeckvxaAIJDNFyycB9a6SfIHOCahwnvlsbyfGp5c2YW63kbinaGCFEcurCQgLpZdwTjUN91HiamlB3JAG0hUxNNACTv8v4TZFxHVMqIY2ieMuGEikncDZR1Xf3ulRNOy3O95IVLuALWt1m+LiULOY1ljaQdUDqWHxGc1w02AzEaToqoWygi/SYPxi3DaDPEH1adJkXOfLGc59K6KTkXsZw16YNiwv4ybVctnnnYkarW/kPvPqz+hm/dzXpYrSoi/N55OC1p1G6/r/cndhuDEwQzc+YYJPLDDR1IxjGarxVXtlbDx5y3B0SUV8x8OUmcetWErBNjOBJF6Txb4/zrt66TUKTArry0Pgf1LKykMQOeo8R+/acbxTia8x3eJZIpQZYNWcKzBc9CMjUDqU+IrbTpnKADYjQ/PSedVqjMSwuDqvz1Et+FXbiMNIMvDqmcHq8shKxKR543x8PKqaii9hz0+w3mik7BbtuNT3k/SJL7Q8NaD7DNhnW3cmUgZOWKsXwPUH6VCjUD512vtJ4ikafDffLv9+c22kv2viSzxBuTDFpLlSASdW24/vfSuMOFQytuTJKeNiA67ATD+GndN3GPdSQY/1L+yCu43XKe6c/pwtnUcj89J2zVgnpTjex3BPYCYPKspEgClzoBywB0fWtuJrdvLYW08Z52EodjPc318PKVVrEpitoI4XW9jmUuShBXDZZmfoQR61cxOZmJ7JGntKFUZERV7YIv7m83cQRFF9HNEz3MzkwkIx1AgBNLAYGlga4hJyMp0G/vJVAAKisO0dvLTyki4VYbgNeIzq1qiKdBYahnUuw2Y5+tQF2S1M21k2ASpeqL9kd/iJcfw/QrYxggqdUmx6jvtVOLN6p+3pL8ACKAB7/AFM5PilwzzHUoR1ul9msG+kMPaNJjJz8fCtdNQF02t1/FpiqsWbUa5trd+95bXnD1c8UZo9TCPuEjfPLY931yB0qpXI4QB+Xl70w3GJGttPKa5CqTW8tyjPCbQIp0Fgr5JIIAOCQRv8A0rouVZUOt5w2V1aoLjL+Zb/w/TFqe6VHNkwCMEDOw/KqcWb1PsJfgRaltbUyrns7i7muZIxFy2BtxzQ+dI3JXBGO8c53+lWh0pKoN776ShqdSs7lbW21v+Joad2htDOjOlrMyTqFJ90EK+Md4dD+dSsAzZTuNPcSN2KIXF8psfYyKwV4eI8pCqM8WF0kH3l8PDzqWoanmPWQ0ZKuUaXE6Hidksb2CxoFUTZIUdO4Rk/1rOjkhyTy95rqIFNMKOftI3Z9445JIpkP2p53IYoTqBzpIbGAMetSrBmUMp7NhIUCqsVcdok8vLWVMd3i3gtSj86O6y40NhRzHbOcY3DCrivbZ76Ee0oV7U1p2Nw3vLWW0LrxUaNRO6DHU8rYr658qpDWNLX5eXFCRWFvDymiS5jEVjMikRwS4lwjAqdGCSMZO561IKczqTqRp5yJZclNwNAddO6RLx+db8RZVbTJPCVypBI1RjOMZ8M1Ney9MHkD7yt+3TqkDcj2lh2osBH9kKKEgjJ1Yj1hSVwGZP5vLNV0HzZr7nv95diaeXIQLKO69tOktuxsCrC2hy6NIxBMZTrjOFPhmqcSSW1HvL8IoCGx0v0tK63vhZXNyJlfRO/MjdVJByN126EHarCnGRcu40MqWpwKj5xoTcGVl1Zu9tNKyMouruNghBzo1AZI8MirlcBwoOwMoZC1NmI+ph5S149bRw3FszRZtUV10qmQrnGCVA322qmkxdGAPa0l9dVSohI7Iv5yltLjTaTGOMBGu8HXGW5S9dRTzBA61ewvUFzrbrvM6tak2UaZuYvb7TCFCbS/A1MGeMqeXo1bpuEA2+VdJtUp/eRAJpVbdRyt05S+Nksd4vLTSps3B0jAOCuM+tZ85akbnmJr4YWsMo0yn2lRNdBLC1iKYeUEFzGW5S6jkgYzq8quC3rM19vzM5bLQRbannbaSeIzxpFapCNNuNYMrwFyCPDSw6sfEioIGZmLb9L2+Wk3KqqKn0662v8ALyHFb/8ADUYoW5dyCe5uE15O2MgY8KsLf85F9x7SsL/44Ntm/F5dv7S7RoBhWs5NB0kAZZcdQMVn+mmQ3UTSe1WBTbKfUSls41ZLSGKJlu4pQZToYFQM6yzY3Bz+1aGJBdmPZI09pmQArTRR2gddPPXvm274crQcScx5k5z6Tp32ORp+Z8KitQh6YvpYST0gadU21ubS85r+bfWqLCartKv+H/s5ru2bqr5A8wCyn6afzq3F9pUcTPgey70z8+aTsbe6jLMiMpZOqqRtn4fCsRVgLmeirKTYSB2pjP2dpF2eAiVD6rvj5jI+dWUD27HY6SrEj/jLDcaieciSWEsbcGSCbJjwurQx9MHS69PDzr07K1s+hG/zpPIBdCSmqnbu/wBiXHZC0POWKRsuGM8ozk6h3UUnxI1Fj5EjyqjEN2Sw22HvL8KnbCsddz7D3notebPXlQnGQM6onjVVckkYHdySADudv5gMb9auNK+xvKBWA3Ft/nzSUX8MYiYppWG8sn54Gf3Yj5VoxxGYKOQmX+mg5GY8zO0rDPRikSFNxWJJVhZ/auMhQGO2/UgYXoeuKmKbFc1tJWaqBwhOpkwkeNQlk0LeIZDEG9oqhiuDsDsD5eFSynLm5SGdS2XnJFRk4pE1x3CsWCsCU2YAjK/HyrpUjecDA6AxBMrrqRgy77ggjY4PTyIoQQbGAwYXE+XVykaF5GCovVicAeH7miqWNhOMwUXY2EzVwcYPUZHrXLTt5E4pw/nKAJJIipyGjOD5b7bipo+U7X8ZCpTzje3hNHDuHR2kcjamOcvJI5yTgdT8AOgqTu1UgeUjTprRUm/eSZYQzKyhlOVYZB9DVZBBsZaCCLia0voihcSIUXOWDDAx1yegruRgbW1kRUUjNfSb1YEZG4PiPGoycFvrSJpju0Z2jDKXTGpQd1zuMjwyKkVIAJ2kQ6klQdRvN9RkopEUiCKRFIlfxXhhm0kTSxFc7xtjOfPbfpVlOpl5A+MqqUs+xI8JnwnhiW8fLTJGSSWOSxPUk1ypULm5naVJaa5RJtQlkUiKRFIikRSIpEUiKROE7XQtaXSXirmN+5KB+X1HT1WvQw5FWmaZ35TzMUDRqisBod50FmqZVrZEWIjWZD7oU4yqDOxOgZ6AY8TWZr6hzr0mtMtwaY06/qTZGjuYpEVgysGQkeBI+vWoDNTYEyw5aqkAzyia2urFnQhl5qlMqTh+m6keP13r1g1OsAek8IrVw5IPPTxnXfw+7PSQF5pl0Fl0qp646kny/wDtZMXXV7Ks34HDtTu7i0vONcUI0qkRlWQZyNJVxvlAdWQ2Nxsf6Z6dO+pNrTVVqkWAF7/nunO9rL8hFs4TI8lxjuv70anHcJO+58ySADv0rTh01NRth+ZjxVQ2FJNSfx3TsODcPFvCkQ/kG58z1J+ZrFUcuxYz0KVMU0CiSppNKluukE/lUQLm0mTYXnFxcXulhivGlVo5ZFBgCLhVY4Glsaiw9TW40qZY0wNRznmitVCLWJ0JGnj+byTw60l+85szk6UVj3E7ynOE6bAeY3NQdl4A0llNG/uW7XTp5faZ9t4JC1sVlKKZ4lChVOGLbPkjJI8um1cwpUBrjkfTadxqsStjzHrvI1xa3DX8ixT6HW2TVJoQliC2NiMDJ64qYZBRBZb6mQKVDXYK1jYa6d81zdpJ3hswpZXuFZneOMO3cwO6p2yc/KuiggZ77DrInE1GSmBoW3sL7dJ0HZe7mkhPPVg6uVBZdJddiG09B1xt5Gs1dUVuxtNeGZ2Tt7+vfIXZ/a6v/wDGh/0mrK38aSuh/JU8R6Sk4fezLaWa276DPcSITpU7F5DnBHh1q90Q1HLjYD0EzU3cUUCG1yfUyXdcQnSC+jkkEj2+nS5RNw2DuuNJx8KgqIXRgLAyxqlRadRWNyNjYf8AUzkglbiEOJyuq31ABE2XKZTp0J3z1FcBUUTpz7/OdKucQva5d3dpI33/AHbyO8fMKpNoESwgoVBAOX94N41Lg0woDdN76+Uhx6rMSt9Da1tPPebeM3dxMt8UlEcVsGTl6FOsactkkZBIzjGK5TVFKXFyef3naz1HFQhrBeXXSdNwf/pYv/Ev/rWWp/IfGbaX8Y8J5zbytBaSZPsryOYD+7KjOoH+ZQPnXpkB6gtutvKeOCadJr7MG8wT6zo+M8UkRIo4ZpFcQBykcKuemxYtsq7HpWWlTBJLDS/M2m2tVYAKjEG3IX87yNfSTT/d8vOKGYjAVEIRtDEuMjfPTB2qahE4i2vb9yty9ThNmtfw003k694u8Et82zcmKIr3VGWIAySACRk+J2qtaQdUHUmWvWam1Q9AJstru5hnt1mmEyXQORoUaGClu7pG67Y3rhWm6MVFrfmdV6tN1DtcN+NL6d0rbbil2I47lp9SNccox8tBldZXJIXOdvD09atanSzFAutr316SlatbKKhbS9rWHW0srTiM329o5pWjUs3Ki5a6JV0nBEmM6v5sZ8MelVMi8HMov1PMfaXLUfj5XNugtodOs6qsk3RSIpEUiKRFIikRSIpEUiKRFIikTRe2iSo0cg1IwwRUlYqbiRdA4ynaef3FtNw4skifaLFznB30/HyP0NeiGWvqDZp5TK+GuGGZD8+cpd8PngngEcEuotKGOpiroM5PU6shRpBBNZ3V0a7Dl9ppptTqJlQ8/uPm03drECizBycXcQBY5Pj4nrXMOSc/gZ3FADhg/wCQk66iYXPMaQrCEycsdOe8CpGdO4IOcZ2qtSClgNZcwIqXJ0nJffaQqILTNxMQBkAGNWHRkXHUeY28STWzgljnqaD8zBxwgyUu0fx9pfdk+zRhJnuDruX6knOnPhnxPmaz4jEB+ymizThcMU7b6sZ09ZZtikSjg7KwK4Ya9KNrWMudCt1yF+NXnEORb885mGEpg3/HLyljFw9FmeYZ1yKFO+2B0wKrLkqF5CWimA5fmZhxfhaXCBH1DDBlKnBUjoQa7TqFDcRVpLUFmny24SiSGQFi7RrGSzZyF6H479aNUJGXlOLSVWzc7WkRuzMPJiiGtRAcxurEOvwYVP8AuHzFuu8h/apkC9Nusn8NsRCmhWdtySXYsST6mq3cubmW06YQWH5kHinZqGaQyEyI7DSxjcrrHk3nViYhkFvWVVMMjtm2PdN/3JFiBQCq2zaowD44I38+pqPFa5PXeS4CWUf47TG54FE/P1av95068H8PTG23Si1mFrctoagjZr894veBxyNG+XV4hpVkYg6du6fMHFFrMoI5GHoKxDcxNUnZuIyGRWlTUwdkRyFYjfJWpCu2WxkThkzZhcffSY8S7LwzO7sZF5gAcI5CvjoWHiaJiHQADltOVMKjkk897c5a29uERUGdKqFGfIbVSWJN5eqgCwlbL2bga2+zEMYwSw37wJYtkHHmxq0V3D5+cpOGpmnwzt8MwvuzEMpBJkUhBGdDka1HQN511MQyi33nHwqOb67Wmc/ZyJoYosuog/5bKxDL4dRXBXYMW67zpwyFAvTabxwWLVKxBbnqqOGOQQBj9qjxWsAOW0nwUuSee80cO7OQwuHBkdlBVOY5bQD1C56VJ67MLenOQTDIhv5X5TIdn4uSsPe0JJzBvvq1FuuOmTTjNmzc9p3+3TJk5Xv+bwnAIxOJy0jMpZlVnJVC3UqPDrQ1myZYGHXPnP27pbVTL4pEUiKRFIikRSIpEUiKRFIikRSIpE+MoIwRkHqDSJzPEew1rIcoDC3/AG9h+noPlWpMZUXQ6+MxVMBSbUaeEpp+xEhwPtj4U5UMrHBHQj2gwfUVeMYv+HzymdsAx/8Af55yVb9g1c5nuJZfTp+5JqBxhH0qBLF/p4P1sTOn4VwaG3GIo1XPU+J+JO5rLUqu/wBRmynRSn9Ik+q5bFIikRSIpEUiKRFIikRSIpEUiKRFIikRSIpEUiKRFIikRSIpEUiKRFIikRSIpEUiKRFIikRSIpEUif/Z"/>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12" descr="data:image/jpeg;base64,/9j/4AAQSkZJRgABAQAAAQABAAD/2wCEAAkGBxQTEhUUExQWFRMTFxwZGBgXFxcgHxgeICAaHCMcHR0dHCggGB8lHhYdIjIhJSkrMS46HSAzRDMsOCguLiwBCgoKDg0OGxAQGzgmICY3LjcrNCw0LDQsLDg4LDQvLC8sLywvLCwsLCw0LCwvLCwsLCwsLCwsLCwsLCwsLCwsLP/AABEIAD0BSQMBEQACEQEDEQH/xAAbAAEAAgMBAQAAAAAAAAAAAAAABAUCAwYHAf/EAD8QAAIBAwIDBQUGAwUJAAAAAAECAwAEERIhBRMxBiJBUWEjMnGBoRQVUpGSsQdC0UNicoKiFiQlMzRjc7Lx/8QAGQEBAAMBAQAAAAAAAAAAAAAAAAIDBAEF/8QANBEAAgECBAMHBAEEAgMAAAAAAQIAAxEEEiExE0FRImFxkbHB8DKBodEzBRRS4SPxJEKy/9oADAMBAAIRAxEAPwD3GkSo4/2ihtV75y591F6n+g9TV1Kg1U6TPXxKUR2t+k5qDiPEr3eELbxZxk9fzIyfyFailClo2pmRamJr6r2R8+bTG57OTrgzcTMZbpl2APwzIufyotdD9NO/zwkWwtQfXVt5/sTd9ycSh3iuhKB/K5O/6s/vXONh3+pbSfAxKaq9/GZ8N7bFX5V7HynBxrHT5jw+IJ+VcfCAjNTN52njiGy1hYzs43DAEEEHcEdDWEi09AG+omVJ2KRFIikRSIpEUiKRFIikRSIpEUiKRFIikRSIpEUiKRFIikRSIpEUiKRFIikRSIpEUiKRFIikRSJSdq+PC0h1bGR9kXzPmfQf086vw9E1Wty5zNicQKKX58pzfDuzRAW4uyXkmbDA/wBmHGA3owYj0FanxA+insPzMlPCn+SrqT+P9zouF3REg1f2uVf0mTY/rUZH+H1rK6gjTl6H9TXTYhtee/iP3OW7cXEcty6SOFENu2jPjI2DgeuABWvChlQEDc/iYcYyPUIY7DTxnT8H4vmxjl959IQD8T+6B82rLUpWqlZtpVr0A3P32lfecOWYCJ+/hhEreOs9+WQfDGB65qxXKdoeP6EqemHGU+HuTIHCrqThtwLaZtVtIfZuf5d/p6jw2NWVFXEJnX6hvKqbthanDf6TtO+rz56kUiKRFIikRSIpEUiKRFIikRSIpEUiKRFIikRSIpEUiKRFIikRSIpEUiKRFIikRSIpEUiKRFIikTz6eQXPEJZGGqKxQkL4Ernb5sD+mvRA4dEAbtPKJFXEFjsnz54S3s+NS3iBfsjiCbKmTmJsDsTjrtVLUlpG+bUcpeld6wtk0PO4mpS7HBIEku2fBbmHofg6jPwWu6DwHof1OanTmf8A6H79JXX3E4LUrOEMr3ja5BIFPLVdiq7DBBbGD+GrVpvUGW9su1ucpeqlE57XLb35SZBbJahliZpI4DrUNjvTSAKiDAGwG/n3xUCxqatoT6DcyxVWiLKbgdep2HzrEnEhale6ZXU8iJQccyQ4aV84/EVXPxoKfEHQbnuHKDVFLvOw7zzPpNHHbprpJLaeHlXMac2PDBg2BuAceIyMVKkopEOpup0MjWY1gabrZhqOcvOxHE+faIxOWTuN8RjH5gg1nxVPJUImnB1eJSB5jSX5rPNU5/gXHZrjS32bTC2facxTjGR7uM9RitFWilPTNr4TLRrvUscunW8to+JQtIY1ljMg6oHXUPlnNVGmwGYjSXiqhbKCL9In4lCjhHljV26KzqCfgCcmgpsRcDSGqopyki8+3l/FFjmSImr3dbKufhk71xUZvpF4eoifUbeMi9nOJNcQCVgASzjC5x3WZR19BU61MI+Ud3pIYeqaiZj3+tpIPEoeZyubHzfwa11fpzmo8N8ua2klxUzZbi/TnMZ+LwI2l5olYEAhpFBBPgQTkUFJyLgGGrU1Niw85tu7+KIAySIgbYF2UZ+GTvXFRm+kXnXqIn1G3jIXZ3ibXEbOwUYldBpzghTgHr4ip1qYRgB0Erw9U1FJPUzT2i7RLatGCpbmHvYPuLkAsdvMipUaBqAnpI18SKRAtv8AjvlrcXSIut3VU/EzAD8ztVQUk2Al7Oqi5NhNKcVgKswmiKrjUwkXC56ZOcDOdq7w3BtYyIrUyLhhbxkebi6louS0UivJoY81dsDJC795h+EVIUiAc1xp0kDWBIyEHW2/zWSn4jCJBEZYxKeiF11Hx93Oajw2IzW0lhqoGy3F+nOZC/i0h+YmhjpVta4JyRgHOCcgjHpXMjXtaOIlr30lR/tGEN2ZdKpbsFXfBfu6sDJ3Y+AFXcAnLl5/uUf3IGctsv50v5yxsuLwyojLIntNgNa51YyV2O7AdRVbUmUkEbS5KyMAQd5te/iUOTIgEZAcl17hOMBt+6TkdfOohGNrDedNRBe523mH3rBoMnOj5YOkvrXSD5ZzjPpXeG98ttZzjU8ubMLSRBMrqGRgynoykEH4EbGokEGxk1YMLg6Skv8AtA/OaG2gM7RY5h1hVXIzjJ6n0q9KAyhna19plfENnKU1zEb8pK4bx6KWIyMRDpbQ6yEDQ3TSSfpUXosrZRr4SyniEZMx0635SSeLQBOYZohGTgPrXSSPDOcZqHDe+WxvJ8anlzZhbxmS8ShKM4ljKKcM2tdKnyJzgU4b3tbWd4qWzXFoj4lC0fMEsZjGxcOukeGCc4G5oabA5bazgqoVzAi3WfIeJRSB+VJHIUG4V1OPjg7UNNltmFoWqjXykG0i2nG4+TG88kMTSZx7ZCpwSO62cNtjpU2otmIQE27pBa65AzkC/eLeckvxaAIJDNFyycB9a6SfIHOCahwnvlsbyfGp5c2YW63kbinaGCFEcurCQgLpZdwTjUN91HiamlB3JAG0hUxNNACTv8v4TZFxHVMqIY2ieMuGEikncDZR1Xf3ulRNOy3O95IVLuALWt1m+LiULOY1ljaQdUDqWHxGc1w02AzEaToqoWygi/SYPxi3DaDPEH1adJkXOfLGc59K6KTkXsZw16YNiwv4ybVctnnnYkarW/kPvPqz+hm/dzXpYrSoi/N55OC1p1G6/r/cndhuDEwQzc+YYJPLDDR1IxjGarxVXtlbDx5y3B0SUV8x8OUmcetWErBNjOBJF6Txb4/zrt66TUKTArry0Pgf1LKykMQOeo8R+/acbxTia8x3eJZIpQZYNWcKzBc9CMjUDqU+IrbTpnKADYjQ/PSedVqjMSwuDqvz1Et+FXbiMNIMvDqmcHq8shKxKR543x8PKqaii9hz0+w3mik7BbtuNT3k/SJL7Q8NaD7DNhnW3cmUgZOWKsXwPUH6VCjUD512vtJ4ikafDffLv9+c22kv2viSzxBuTDFpLlSASdW24/vfSuMOFQytuTJKeNiA67ATD+GndN3GPdSQY/1L+yCu43XKe6c/pwtnUcj89J2zVgnpTjex3BPYCYPKspEgClzoBywB0fWtuJrdvLYW08Z52EodjPc318PKVVrEpitoI4XW9jmUuShBXDZZmfoQR61cxOZmJ7JGntKFUZERV7YIv7m83cQRFF9HNEz3MzkwkIx1AgBNLAYGlga4hJyMp0G/vJVAAKisO0dvLTyki4VYbgNeIzq1qiKdBYahnUuw2Y5+tQF2S1M21k2ASpeqL9kd/iJcfw/QrYxggqdUmx6jvtVOLN6p+3pL8ACKAB7/AFM5PilwzzHUoR1ul9msG+kMPaNJjJz8fCtdNQF02t1/FpiqsWbUa5trd+95bXnD1c8UZo9TCPuEjfPLY931yB0qpXI4QB+Xl70w3GJGttPKa5CqTW8tyjPCbQIp0Fgr5JIIAOCQRv8A0rouVZUOt5w2V1aoLjL+Zb/w/TFqe6VHNkwCMEDOw/KqcWb1PsJfgRaltbUyrns7i7muZIxFy2BtxzQ+dI3JXBGO8c53+lWh0pKoN776ShqdSs7lbW21v+Joad2htDOjOlrMyTqFJ90EK+Md4dD+dSsAzZTuNPcSN2KIXF8psfYyKwV4eI8pCqM8WF0kH3l8PDzqWoanmPWQ0ZKuUaXE6Hidksb2CxoFUTZIUdO4Rk/1rOjkhyTy95rqIFNMKOftI3Z9445JIpkP2p53IYoTqBzpIbGAMetSrBmUMp7NhIUCqsVcdok8vLWVMd3i3gtSj86O6y40NhRzHbOcY3DCrivbZ76Ee0oV7U1p2Nw3vLWW0LrxUaNRO6DHU8rYr658qpDWNLX5eXFCRWFvDymiS5jEVjMikRwS4lwjAqdGCSMZO561IKczqTqRp5yJZclNwNAddO6RLx+db8RZVbTJPCVypBI1RjOMZ8M1Ney9MHkD7yt+3TqkDcj2lh2osBH9kKKEgjJ1Yj1hSVwGZP5vLNV0HzZr7nv95diaeXIQLKO69tOktuxsCrC2hy6NIxBMZTrjOFPhmqcSSW1HvL8IoCGx0v0tK63vhZXNyJlfRO/MjdVJByN126EHarCnGRcu40MqWpwKj5xoTcGVl1Zu9tNKyMouruNghBzo1AZI8MirlcBwoOwMoZC1NmI+ph5S149bRw3FszRZtUV10qmQrnGCVA322qmkxdGAPa0l9dVSohI7Iv5yltLjTaTGOMBGu8HXGW5S9dRTzBA61ewvUFzrbrvM6tak2UaZuYvb7TCFCbS/A1MGeMqeXo1bpuEA2+VdJtUp/eRAJpVbdRyt05S+Nksd4vLTSps3B0jAOCuM+tZ85akbnmJr4YWsMo0yn2lRNdBLC1iKYeUEFzGW5S6jkgYzq8quC3rM19vzM5bLQRbannbaSeIzxpFapCNNuNYMrwFyCPDSw6sfEioIGZmLb9L2+Wk3KqqKn0662v8ALyHFb/8ADUYoW5dyCe5uE15O2MgY8KsLf85F9x7SsL/44Ntm/F5dv7S7RoBhWs5NB0kAZZcdQMVn+mmQ3UTSe1WBTbKfUSls41ZLSGKJlu4pQZToYFQM6yzY3Bz+1aGJBdmPZI09pmQArTRR2gddPPXvm274crQcScx5k5z6Tp32ORp+Z8KitQh6YvpYST0gadU21ubS85r+bfWqLCartKv+H/s5ru2bqr5A8wCyn6afzq3F9pUcTPgey70z8+aTsbe6jLMiMpZOqqRtn4fCsRVgLmeirKTYSB2pjP2dpF2eAiVD6rvj5jI+dWUD27HY6SrEj/jLDcaieciSWEsbcGSCbJjwurQx9MHS69PDzr07K1s+hG/zpPIBdCSmqnbu/wBiXHZC0POWKRsuGM8ozk6h3UUnxI1Fj5EjyqjEN2Sw22HvL8KnbCsddz7D3notebPXlQnGQM6onjVVckkYHdySADudv5gMb9auNK+xvKBWA3Ft/nzSUX8MYiYppWG8sn54Gf3Yj5VoxxGYKOQmX+mg5GY8zO0rDPRikSFNxWJJVhZ/auMhQGO2/UgYXoeuKmKbFc1tJWaqBwhOpkwkeNQlk0LeIZDEG9oqhiuDsDsD5eFSynLm5SGdS2XnJFRk4pE1x3CsWCsCU2YAjK/HyrpUjecDA6AxBMrrqRgy77ggjY4PTyIoQQbGAwYXE+XVykaF5GCovVicAeH7miqWNhOMwUXY2EzVwcYPUZHrXLTt5E4pw/nKAJJIipyGjOD5b7bipo+U7X8ZCpTzje3hNHDuHR2kcjamOcvJI5yTgdT8AOgqTu1UgeUjTprRUm/eSZYQzKyhlOVYZB9DVZBBsZaCCLia0voihcSIUXOWDDAx1yegruRgbW1kRUUjNfSb1YEZG4PiPGoycFvrSJpju0Z2jDKXTGpQd1zuMjwyKkVIAJ2kQ6klQdRvN9RkopEUiCKRFIlfxXhhm0kTSxFc7xtjOfPbfpVlOpl5A+MqqUs+xI8JnwnhiW8fLTJGSSWOSxPUk1ypULm5naVJaa5RJtQlkUiKRFIikRSIpEUiKROE7XQtaXSXirmN+5KB+X1HT1WvQw5FWmaZ35TzMUDRqisBod50FmqZVrZEWIjWZD7oU4yqDOxOgZ6AY8TWZr6hzr0mtMtwaY06/qTZGjuYpEVgysGQkeBI+vWoDNTYEyw5aqkAzyia2urFnQhl5qlMqTh+m6keP13r1g1OsAek8IrVw5IPPTxnXfw+7PSQF5pl0Fl0qp646kny/wDtZMXXV7Ks34HDtTu7i0vONcUI0qkRlWQZyNJVxvlAdWQ2Nxsf6Z6dO+pNrTVVqkWAF7/nunO9rL8hFs4TI8lxjuv70anHcJO+58ySADv0rTh01NRth+ZjxVQ2FJNSfx3TsODcPFvCkQ/kG58z1J+ZrFUcuxYz0KVMU0CiSppNKluukE/lUQLm0mTYXnFxcXulhivGlVo5ZFBgCLhVY4Glsaiw9TW40qZY0wNRznmitVCLWJ0JGnj+byTw60l+85szk6UVj3E7ynOE6bAeY3NQdl4A0llNG/uW7XTp5faZ9t4JC1sVlKKZ4lChVOGLbPkjJI8um1cwpUBrjkfTadxqsStjzHrvI1xa3DX8ixT6HW2TVJoQliC2NiMDJ64qYZBRBZb6mQKVDXYK1jYa6d81zdpJ3hswpZXuFZneOMO3cwO6p2yc/KuiggZ77DrInE1GSmBoW3sL7dJ0HZe7mkhPPVg6uVBZdJddiG09B1xt5Gs1dUVuxtNeGZ2Tt7+vfIXZ/a6v/wDGh/0mrK38aSuh/JU8R6Sk4fezLaWa276DPcSITpU7F5DnBHh1q90Q1HLjYD0EzU3cUUCG1yfUyXdcQnSC+jkkEj2+nS5RNw2DuuNJx8KgqIXRgLAyxqlRadRWNyNjYf8AUzkglbiEOJyuq31ABE2XKZTp0J3z1FcBUUTpz7/OdKucQva5d3dpI33/AHbyO8fMKpNoESwgoVBAOX94N41Lg0woDdN76+Uhx6rMSt9Da1tPPebeM3dxMt8UlEcVsGTl6FOsactkkZBIzjGK5TVFKXFyef3naz1HFQhrBeXXSdNwf/pYv/Ev/rWWp/IfGbaX8Y8J5zbytBaSZPsryOYD+7KjOoH+ZQPnXpkB6gtutvKeOCadJr7MG8wT6zo+M8UkRIo4ZpFcQBykcKuemxYtsq7HpWWlTBJLDS/M2m2tVYAKjEG3IX87yNfSTT/d8vOKGYjAVEIRtDEuMjfPTB2qahE4i2vb9yty9ThNmtfw003k694u8Et82zcmKIr3VGWIAySACRk+J2qtaQdUHUmWvWam1Q9AJstru5hnt1mmEyXQORoUaGClu7pG67Y3rhWm6MVFrfmdV6tN1DtcN+NL6d0rbbil2I47lp9SNccox8tBldZXJIXOdvD09atanSzFAutr316SlatbKKhbS9rWHW0srTiM329o5pWjUs3Ki5a6JV0nBEmM6v5sZ8MelVMi8HMov1PMfaXLUfj5XNugtodOs6qsk3RSIpEUiKRFIikRSIpEUiKRFIikTRe2iSo0cg1IwwRUlYqbiRdA4ynaef3FtNw4skifaLFznB30/HyP0NeiGWvqDZp5TK+GuGGZD8+cpd8PngngEcEuotKGOpiroM5PU6shRpBBNZ3V0a7Dl9ppptTqJlQ8/uPm03drECizBycXcQBY5Pj4nrXMOSc/gZ3FADhg/wCQk66iYXPMaQrCEycsdOe8CpGdO4IOcZ2qtSClgNZcwIqXJ0nJffaQqILTNxMQBkAGNWHRkXHUeY28STWzgljnqaD8zBxwgyUu0fx9pfdk+zRhJnuDruX6knOnPhnxPmaz4jEB+ymizThcMU7b6sZ09ZZtikSjg7KwK4Ya9KNrWMudCt1yF+NXnEORb885mGEpg3/HLyljFw9FmeYZ1yKFO+2B0wKrLkqF5CWimA5fmZhxfhaXCBH1DDBlKnBUjoQa7TqFDcRVpLUFmny24SiSGQFi7RrGSzZyF6H479aNUJGXlOLSVWzc7WkRuzMPJiiGtRAcxurEOvwYVP8AuHzFuu8h/apkC9Nusn8NsRCmhWdtySXYsST6mq3cubmW06YQWH5kHinZqGaQyEyI7DSxjcrrHk3nViYhkFvWVVMMjtm2PdN/3JFiBQCq2zaowD44I38+pqPFa5PXeS4CWUf47TG54FE/P1av95068H8PTG23Si1mFrctoagjZr894veBxyNG+XV4hpVkYg6du6fMHFFrMoI5GHoKxDcxNUnZuIyGRWlTUwdkRyFYjfJWpCu2WxkThkzZhcffSY8S7LwzO7sZF5gAcI5CvjoWHiaJiHQADltOVMKjkk897c5a29uERUGdKqFGfIbVSWJN5eqgCwlbL2bga2+zEMYwSw37wJYtkHHmxq0V3D5+cpOGpmnwzt8MwvuzEMpBJkUhBGdDka1HQN511MQyi33nHwqOb67Wmc/ZyJoYosuog/5bKxDL4dRXBXYMW67zpwyFAvTabxwWLVKxBbnqqOGOQQBj9qjxWsAOW0nwUuSee80cO7OQwuHBkdlBVOY5bQD1C56VJ67MLenOQTDIhv5X5TIdn4uSsPe0JJzBvvq1FuuOmTTjNmzc9p3+3TJk5Xv+bwnAIxOJy0jMpZlVnJVC3UqPDrQ1myZYGHXPnP27pbVTL4pEUiKRFIikRSIpEUiKRFIikRSIpE+MoIwRkHqDSJzPEew1rIcoDC3/AG9h+noPlWpMZUXQ6+MxVMBSbUaeEpp+xEhwPtj4U5UMrHBHQj2gwfUVeMYv+HzymdsAx/8Af55yVb9g1c5nuJZfTp+5JqBxhH0qBLF/p4P1sTOn4VwaG3GIo1XPU+J+JO5rLUqu/wBRmynRSn9Ik+q5bFIikRSIpEUiKRFIikRSIpEUiKRFIikRSIpEUiKRFIikRSIpEUiKRFIikRSIpEUiKRFIikRSIpEUif/Z"/>
          <p:cNvSpPr>
            <a:spLocks noChangeAspect="1" noChangeArrowheads="1"/>
          </p:cNvSpPr>
          <p:nvPr/>
        </p:nvSpPr>
        <p:spPr bwMode="auto">
          <a:xfrm>
            <a:off x="215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73515065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Global Sharing</a:t>
            </a:r>
            <a:br>
              <a:rPr lang="en-US" b="1" dirty="0" smtClean="0"/>
            </a:br>
            <a:r>
              <a:rPr lang="en-US" b="1" dirty="0" smtClean="0"/>
              <a:t>Capacity Development</a:t>
            </a:r>
            <a:endParaRPr lang="en-GB" b="1" dirty="0"/>
          </a:p>
        </p:txBody>
      </p:sp>
      <p:pic>
        <p:nvPicPr>
          <p:cNvPr id="4" name="Picture 8" descr="http://www.vegetableipmasia.org/images/Tubberg/IPM.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1988840"/>
            <a:ext cx="5400600" cy="40733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457200" y="1600200"/>
            <a:ext cx="3214700" cy="3885957"/>
          </a:xfr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a:normAutofit/>
          </a:bodyPr>
          <a:lstStyle/>
          <a:p>
            <a:r>
              <a:rPr lang="en-US" dirty="0" smtClean="0"/>
              <a:t>Policy makers</a:t>
            </a:r>
          </a:p>
          <a:p>
            <a:r>
              <a:rPr lang="en-US" dirty="0" smtClean="0"/>
              <a:t>Technicians</a:t>
            </a:r>
          </a:p>
          <a:p>
            <a:r>
              <a:rPr lang="en-US" dirty="0" smtClean="0"/>
              <a:t>Community organizations with governments</a:t>
            </a:r>
          </a:p>
          <a:p>
            <a:endParaRPr lang="en-GB" dirty="0"/>
          </a:p>
        </p:txBody>
      </p:sp>
    </p:spTree>
    <p:extLst>
      <p:ext uri="{BB962C8B-B14F-4D97-AF65-F5344CB8AC3E}">
        <p14:creationId xmlns:p14="http://schemas.microsoft.com/office/powerpoint/2010/main" val="110578036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Emerging Concerns</a:t>
            </a:r>
            <a:endParaRPr lang="en-GB" dirty="0"/>
          </a:p>
        </p:txBody>
      </p:sp>
      <p:sp>
        <p:nvSpPr>
          <p:cNvPr id="3" name="Content Placeholder 2"/>
          <p:cNvSpPr>
            <a:spLocks noGrp="1"/>
          </p:cNvSpPr>
          <p:nvPr>
            <p:ph idx="1"/>
          </p:nvPr>
        </p:nvSpPr>
        <p:spPr>
          <a:xfrm>
            <a:off x="457200" y="1593063"/>
            <a:ext cx="4186808" cy="4525963"/>
          </a:xfrm>
        </p:spPr>
        <p:style>
          <a:lnRef idx="0">
            <a:schemeClr val="accent1"/>
          </a:lnRef>
          <a:fillRef idx="3">
            <a:schemeClr val="accent1"/>
          </a:fillRef>
          <a:effectRef idx="3">
            <a:schemeClr val="accent1"/>
          </a:effectRef>
          <a:fontRef idx="minor">
            <a:schemeClr val="lt1"/>
          </a:fontRef>
        </p:style>
        <p:txBody>
          <a:bodyPr/>
          <a:lstStyle/>
          <a:p>
            <a:pPr lvl="0"/>
            <a:r>
              <a:rPr lang="en-US" dirty="0" smtClean="0"/>
              <a:t>Women in Agriculture</a:t>
            </a:r>
          </a:p>
          <a:p>
            <a:pPr lvl="0"/>
            <a:r>
              <a:rPr lang="en-US" dirty="0" smtClean="0"/>
              <a:t>Youth </a:t>
            </a:r>
            <a:r>
              <a:rPr lang="en-US" dirty="0"/>
              <a:t>and Aged in Agriculture</a:t>
            </a:r>
            <a:endParaRPr lang="en-GB" dirty="0"/>
          </a:p>
          <a:p>
            <a:pPr lvl="0"/>
            <a:r>
              <a:rPr lang="en-US" dirty="0" smtClean="0"/>
              <a:t>Urbanization</a:t>
            </a:r>
            <a:endParaRPr lang="en-GB" dirty="0"/>
          </a:p>
          <a:p>
            <a:r>
              <a:rPr lang="en-US" dirty="0" smtClean="0"/>
              <a:t>Climate change</a:t>
            </a:r>
          </a:p>
          <a:p>
            <a:r>
              <a:rPr lang="en-US" dirty="0" smtClean="0"/>
              <a:t>Organic agriculture</a:t>
            </a:r>
          </a:p>
          <a:p>
            <a:r>
              <a:rPr lang="en-US" dirty="0" smtClean="0"/>
              <a:t>And many others!</a:t>
            </a:r>
            <a:endParaRPr lang="en-GB" dirty="0"/>
          </a:p>
        </p:txBody>
      </p:sp>
      <p:pic>
        <p:nvPicPr>
          <p:cNvPr id="6148" name="Picture 4" descr="https://encrypted-tbn0.gstatic.com/images?q=tbn:ANd9GcQogbMtAdN6SUXsTv3yZuImWRZPVdAS6KgAMtPUWo4Bfu0BSXG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593063"/>
            <a:ext cx="3600400" cy="23357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150" name="Picture 6" descr="https://encrypted-tbn2.gstatic.com/images?q=tbn:ANd9GcQZ1_OAtKVwVK5-6HSnaQkrf_wvBNGkJ3w38zPIDaaJimnbfv-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077072"/>
            <a:ext cx="3024336" cy="20235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825655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GB" dirty="0"/>
          </a:p>
        </p:txBody>
      </p:sp>
      <p:sp>
        <p:nvSpPr>
          <p:cNvPr id="3" name="Content Placeholder 2"/>
          <p:cNvSpPr>
            <a:spLocks noGrp="1"/>
          </p:cNvSpPr>
          <p:nvPr>
            <p:ph idx="1"/>
          </p:nvPr>
        </p:nvSpPr>
        <p:spPr/>
        <p:txBody>
          <a:bodyPr/>
          <a:lstStyle/>
          <a:p>
            <a:r>
              <a:rPr lang="en-US" dirty="0" smtClean="0"/>
              <a:t>Food security underlies human security</a:t>
            </a:r>
          </a:p>
          <a:p>
            <a:r>
              <a:rPr lang="en-US" dirty="0" smtClean="0"/>
              <a:t>Support to ensure production on one side and dignified jobs on the other side are critical to achieving food security</a:t>
            </a:r>
          </a:p>
          <a:p>
            <a:r>
              <a:rPr lang="en-US" dirty="0" smtClean="0"/>
              <a:t>Social safety nets are critical tools to maintain </a:t>
            </a:r>
            <a:r>
              <a:rPr lang="en-US" smtClean="0"/>
              <a:t>inclusive development</a:t>
            </a:r>
          </a:p>
          <a:p>
            <a:endParaRPr lang="en-GB" dirty="0"/>
          </a:p>
        </p:txBody>
      </p:sp>
    </p:spTree>
    <p:extLst>
      <p:ext uri="{BB962C8B-B14F-4D97-AF65-F5344CB8AC3E}">
        <p14:creationId xmlns:p14="http://schemas.microsoft.com/office/powerpoint/2010/main" val="457312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t>Current Status and Importance of World Food Security</a:t>
            </a:r>
            <a:endParaRPr lang="en-GB"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0562" y="1628800"/>
            <a:ext cx="7762875" cy="3933825"/>
          </a:xfrm>
          <a:prstGeom prst="rect">
            <a:avLst/>
          </a:prstGeom>
          <a:ln>
            <a:solidFill>
              <a:schemeClr val="accent1"/>
            </a:solidFill>
          </a:ln>
          <a:effectLst>
            <a:outerShdw blurRad="292100" dist="139700" dir="2700000" algn="tl" rotWithShape="0">
              <a:srgbClr val="333333">
                <a:alpha val="65000"/>
              </a:srgbClr>
            </a:outerShdw>
          </a:effectLst>
        </p:spPr>
      </p:pic>
      <p:sp>
        <p:nvSpPr>
          <p:cNvPr id="6" name="TextBox 5"/>
          <p:cNvSpPr txBox="1"/>
          <p:nvPr/>
        </p:nvSpPr>
        <p:spPr>
          <a:xfrm>
            <a:off x="3851920" y="4867904"/>
            <a:ext cx="3672408" cy="369332"/>
          </a:xfrm>
          <a:prstGeom prst="rect">
            <a:avLst/>
          </a:prstGeom>
          <a:noFill/>
        </p:spPr>
        <p:txBody>
          <a:bodyPr wrap="square" rtlCol="0">
            <a:spAutoFit/>
          </a:bodyPr>
          <a:lstStyle/>
          <a:p>
            <a:pPr algn="r"/>
            <a:r>
              <a:rPr lang="en-US" b="1" dirty="0" smtClean="0"/>
              <a:t>Map of World Based on Population</a:t>
            </a:r>
            <a:endParaRPr lang="en-GB" b="1" dirty="0"/>
          </a:p>
        </p:txBody>
      </p:sp>
    </p:spTree>
    <p:extLst>
      <p:ext uri="{BB962C8B-B14F-4D97-AF65-F5344CB8AC3E}">
        <p14:creationId xmlns:p14="http://schemas.microsoft.com/office/powerpoint/2010/main" val="184430633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Security Definition</a:t>
            </a:r>
            <a:endParaRPr lang="en-GB" dirty="0"/>
          </a:p>
        </p:txBody>
      </p:sp>
      <p:sp>
        <p:nvSpPr>
          <p:cNvPr id="3" name="Content Placeholder 2"/>
          <p:cNvSpPr>
            <a:spLocks noGrp="1"/>
          </p:cNvSpPr>
          <p:nvPr>
            <p:ph idx="1"/>
          </p:nvPr>
        </p:nvSpPr>
        <p:spPr/>
        <p:txBody>
          <a:bodyPr/>
          <a:lstStyle/>
          <a:p>
            <a:pPr marL="0" indent="0">
              <a:buNone/>
            </a:pPr>
            <a:r>
              <a:rPr lang="en-US" sz="3600" i="1" dirty="0" smtClean="0"/>
              <a:t>Food security is achieved when all people at all times have access to sufficient, safe and nutritious food to maintain a healthy and active life.</a:t>
            </a:r>
          </a:p>
          <a:p>
            <a:pPr marL="0" indent="0" algn="r">
              <a:buNone/>
            </a:pPr>
            <a:r>
              <a:rPr lang="en-US" dirty="0" smtClean="0"/>
              <a:t>-- World Food Summit 1996</a:t>
            </a:r>
            <a:endParaRPr lang="en-GB" dirty="0"/>
          </a:p>
        </p:txBody>
      </p:sp>
    </p:spTree>
    <p:extLst>
      <p:ext uri="{BB962C8B-B14F-4D97-AF65-F5344CB8AC3E}">
        <p14:creationId xmlns:p14="http://schemas.microsoft.com/office/powerpoint/2010/main" val="14885904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861" y="1268760"/>
            <a:ext cx="8604279" cy="4965776"/>
          </a:xfrm>
          <a:prstGeom prst="rect">
            <a:avLst/>
          </a:prstGeom>
          <a:ln>
            <a:noFill/>
          </a:ln>
          <a:effectLst>
            <a:outerShdw blurRad="292100" dist="139700" dir="2700000" algn="tl" rotWithShape="0">
              <a:srgbClr val="333333">
                <a:alpha val="65000"/>
              </a:srgbClr>
            </a:outerShdw>
          </a:effectLst>
        </p:spPr>
      </p:pic>
      <p:sp>
        <p:nvSpPr>
          <p:cNvPr id="3" name="Title 1"/>
          <p:cNvSpPr txBox="1">
            <a:spLocks/>
          </p:cNvSpPr>
          <p:nvPr/>
        </p:nvSpPr>
        <p:spPr>
          <a:xfrm>
            <a:off x="457200" y="44624"/>
            <a:ext cx="8229600" cy="1143000"/>
          </a:xfrm>
          <a:prstGeom prst="rect">
            <a:avLst/>
          </a:prstGeom>
        </p:spPr>
        <p:txBody>
          <a:bodyPr/>
          <a:lstStyle>
            <a:lvl1pPr algn="ctr" defTabSz="914400" rtl="0" eaLnBrk="1" latinLnBrk="0" hangingPunct="1">
              <a:spcBef>
                <a:spcPct val="0"/>
              </a:spcBef>
              <a:buNone/>
              <a:defRPr sz="4400" kern="1200">
                <a:solidFill>
                  <a:schemeClr val="tx2">
                    <a:lumMod val="75000"/>
                  </a:schemeClr>
                </a:solidFill>
                <a:latin typeface="+mj-lt"/>
                <a:ea typeface="+mj-ea"/>
                <a:cs typeface="+mj-cs"/>
              </a:defRPr>
            </a:lvl1pPr>
          </a:lstStyle>
          <a:p>
            <a:pPr algn="l"/>
            <a:r>
              <a:rPr lang="en-US" sz="3600" b="1" dirty="0" smtClean="0"/>
              <a:t>Undernourishment trends:</a:t>
            </a:r>
            <a:br>
              <a:rPr lang="en-US" sz="3600" b="1" dirty="0" smtClean="0"/>
            </a:br>
            <a:r>
              <a:rPr lang="en-US" sz="3600" b="1" dirty="0" smtClean="0"/>
              <a:t>Developing Regions</a:t>
            </a:r>
            <a:endParaRPr lang="en-GB" sz="3600" b="1" dirty="0"/>
          </a:p>
        </p:txBody>
      </p:sp>
      <p:sp>
        <p:nvSpPr>
          <p:cNvPr id="4" name="Rectangle 3"/>
          <p:cNvSpPr/>
          <p:nvPr/>
        </p:nvSpPr>
        <p:spPr>
          <a:xfrm>
            <a:off x="648072" y="6381328"/>
            <a:ext cx="8100392" cy="369332"/>
          </a:xfrm>
          <a:prstGeom prst="rect">
            <a:avLst/>
          </a:prstGeom>
        </p:spPr>
        <p:txBody>
          <a:bodyPr wrap="square">
            <a:spAutoFit/>
          </a:bodyPr>
          <a:lstStyle/>
          <a:p>
            <a:pPr algn="r"/>
            <a:r>
              <a:rPr lang="en-US" b="1" dirty="0" smtClean="0"/>
              <a:t>Source: FAO/IFAD/WFP: State of Food Insecurity in the World 2014</a:t>
            </a:r>
            <a:endParaRPr lang="en-GB" sz="1200" b="1" dirty="0"/>
          </a:p>
        </p:txBody>
      </p:sp>
    </p:spTree>
    <p:extLst>
      <p:ext uri="{BB962C8B-B14F-4D97-AF65-F5344CB8AC3E}">
        <p14:creationId xmlns:p14="http://schemas.microsoft.com/office/powerpoint/2010/main" val="379911118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377778"/>
            <a:ext cx="5715000" cy="5251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0" y="0"/>
            <a:ext cx="9144000" cy="1219200"/>
          </a:xfrm>
          <a:prstGeom prst="rect">
            <a:avLst/>
          </a:prstGeom>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en-GB" dirty="0" smtClean="0"/>
              <a:t>The changing distribution of hunger in the world:</a:t>
            </a:r>
          </a:p>
          <a:p>
            <a:pPr algn="l"/>
            <a:r>
              <a:rPr lang="en-GB" dirty="0" smtClean="0"/>
              <a:t>Numbers and shares of undernourished people by region in 1990-92 and 2012-14</a:t>
            </a:r>
            <a:endParaRPr lang="en-GB" dirty="0"/>
          </a:p>
        </p:txBody>
      </p:sp>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30462" y="2279299"/>
            <a:ext cx="3581400" cy="396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842905" y="1916668"/>
            <a:ext cx="2956515" cy="369332"/>
          </a:xfrm>
          <a:prstGeom prst="rect">
            <a:avLst/>
          </a:prstGeom>
        </p:spPr>
        <p:txBody>
          <a:bodyPr wrap="none">
            <a:spAutoFit/>
          </a:bodyPr>
          <a:lstStyle/>
          <a:p>
            <a:r>
              <a:rPr lang="en-US" b="1" dirty="0" smtClean="0"/>
              <a:t>Total  = 805 million (2012-14)</a:t>
            </a:r>
            <a:endParaRPr lang="en-GB" b="1" dirty="0"/>
          </a:p>
        </p:txBody>
      </p:sp>
      <p:sp>
        <p:nvSpPr>
          <p:cNvPr id="2" name="5-Point Star 1"/>
          <p:cNvSpPr/>
          <p:nvPr/>
        </p:nvSpPr>
        <p:spPr>
          <a:xfrm>
            <a:off x="7884368" y="3933055"/>
            <a:ext cx="288032" cy="32710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8" name="5-Point Star 7"/>
          <p:cNvSpPr/>
          <p:nvPr/>
        </p:nvSpPr>
        <p:spPr>
          <a:xfrm>
            <a:off x="6228184" y="4365104"/>
            <a:ext cx="288032" cy="32710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9" name="5-Point Star 8"/>
          <p:cNvSpPr/>
          <p:nvPr/>
        </p:nvSpPr>
        <p:spPr>
          <a:xfrm>
            <a:off x="6372200" y="3584668"/>
            <a:ext cx="288032" cy="327105"/>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7507530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00"/>
            <a:ext cx="8229600" cy="1143000"/>
          </a:xfrm>
        </p:spPr>
        <p:txBody>
          <a:bodyPr/>
          <a:lstStyle/>
          <a:p>
            <a:pPr algn="l"/>
            <a:r>
              <a:rPr lang="en-US" sz="2800" b="1" dirty="0" smtClean="0"/>
              <a:t>Proportion of undernourished in total population, selected Asian countries</a:t>
            </a:r>
            <a:endParaRPr lang="en-GB" sz="2800" b="1" dirty="0"/>
          </a:p>
        </p:txBody>
      </p:sp>
      <p:sp>
        <p:nvSpPr>
          <p:cNvPr id="4" name="Slide Number Placeholder 3"/>
          <p:cNvSpPr>
            <a:spLocks noGrp="1"/>
          </p:cNvSpPr>
          <p:nvPr>
            <p:ph type="sldNum" sz="quarter" idx="11"/>
          </p:nvPr>
        </p:nvSpPr>
        <p:spPr/>
        <p:txBody>
          <a:bodyPr/>
          <a:lstStyle/>
          <a:p>
            <a:pPr>
              <a:defRPr/>
            </a:pPr>
            <a:fld id="{1E18C105-2297-4072-A280-4DDA8E6935B6}" type="slidenum">
              <a:rPr lang="en-US" smtClean="0"/>
              <a:pPr>
                <a:defRPr/>
              </a:pPr>
              <a:t>6</a:t>
            </a:fld>
            <a:endParaRPr lang="en-US"/>
          </a:p>
        </p:txBody>
      </p:sp>
      <p:sp>
        <p:nvSpPr>
          <p:cNvPr id="7" name="Rectangle 6"/>
          <p:cNvSpPr/>
          <p:nvPr/>
        </p:nvSpPr>
        <p:spPr>
          <a:xfrm>
            <a:off x="971600" y="6525344"/>
            <a:ext cx="7992888" cy="369332"/>
          </a:xfrm>
          <a:prstGeom prst="rect">
            <a:avLst/>
          </a:prstGeom>
        </p:spPr>
        <p:txBody>
          <a:bodyPr wrap="square">
            <a:spAutoFit/>
          </a:bodyPr>
          <a:lstStyle/>
          <a:p>
            <a:pPr algn="r"/>
            <a:r>
              <a:rPr lang="en-US" b="1" dirty="0" smtClean="0"/>
              <a:t>Source: FAO/IFAD/WFP: State of Food Insecurity in the World 2014</a:t>
            </a:r>
            <a:endParaRPr lang="en-GB" sz="1200" b="1" dirty="0"/>
          </a:p>
        </p:txBody>
      </p:sp>
      <p:pic>
        <p:nvPicPr>
          <p:cNvPr id="3614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793" y="980728"/>
            <a:ext cx="8316415" cy="52773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315116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Autofit/>
          </a:bodyPr>
          <a:lstStyle/>
          <a:p>
            <a:pPr algn="l"/>
            <a:r>
              <a:rPr lang="en-US" sz="3600" b="1" dirty="0" smtClean="0"/>
              <a:t>Prevalence of stunting in children under 5 in selected Asian countries</a:t>
            </a:r>
            <a:endParaRPr lang="en-US" sz="3600" b="1" dirty="0"/>
          </a:p>
        </p:txBody>
      </p:sp>
      <p:sp>
        <p:nvSpPr>
          <p:cNvPr id="5" name="TextBox 4"/>
          <p:cNvSpPr txBox="1"/>
          <p:nvPr/>
        </p:nvSpPr>
        <p:spPr>
          <a:xfrm>
            <a:off x="2411760" y="6388856"/>
            <a:ext cx="6477000" cy="369332"/>
          </a:xfrm>
          <a:prstGeom prst="rect">
            <a:avLst/>
          </a:prstGeom>
          <a:noFill/>
        </p:spPr>
        <p:txBody>
          <a:bodyPr wrap="square" rtlCol="0">
            <a:spAutoFit/>
          </a:bodyPr>
          <a:lstStyle/>
          <a:p>
            <a:pPr algn="r"/>
            <a:r>
              <a:rPr lang="en-US" b="1" dirty="0" smtClean="0">
                <a:solidFill>
                  <a:schemeClr val="bg1">
                    <a:lumMod val="50000"/>
                  </a:schemeClr>
                </a:solidFill>
              </a:rPr>
              <a:t>Source: World Bank, World Development Indicators, 2012 </a:t>
            </a:r>
            <a:endParaRPr lang="en-GB" b="1" dirty="0">
              <a:solidFill>
                <a:schemeClr val="bg1">
                  <a:lumMod val="50000"/>
                </a:schemeClr>
              </a:solidFill>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076" y="1380266"/>
            <a:ext cx="8375848" cy="50348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4158492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44624"/>
            <a:ext cx="8229600" cy="792088"/>
          </a:xfrm>
        </p:spPr>
        <p:txBody>
          <a:bodyPr/>
          <a:lstStyle/>
          <a:p>
            <a:pPr algn="l"/>
            <a:r>
              <a:rPr lang="en-US" sz="3200" b="1" dirty="0" smtClean="0"/>
              <a:t>Obesity and overweight in Asia-Pacific</a:t>
            </a:r>
            <a:endParaRPr lang="en-GB" sz="3200" b="1" dirty="0"/>
          </a:p>
        </p:txBody>
      </p:sp>
      <p:sp>
        <p:nvSpPr>
          <p:cNvPr id="4" name="Slide Number Placeholder 3"/>
          <p:cNvSpPr>
            <a:spLocks noGrp="1"/>
          </p:cNvSpPr>
          <p:nvPr>
            <p:ph type="sldNum" sz="quarter" idx="11"/>
          </p:nvPr>
        </p:nvSpPr>
        <p:spPr/>
        <p:txBody>
          <a:bodyPr/>
          <a:lstStyle/>
          <a:p>
            <a:pPr>
              <a:defRPr/>
            </a:pPr>
            <a:fld id="{92783002-B77D-4242-A060-D556945E76A8}" type="slidenum">
              <a:rPr lang="en-US" smtClean="0"/>
              <a:pPr>
                <a:defRPr/>
              </a:pPr>
              <a:t>8</a:t>
            </a:fld>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067" y="692696"/>
            <a:ext cx="8748464" cy="603640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4179101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Future Food Demand</a:t>
            </a:r>
            <a:endParaRPr lang="en-GB" b="1" dirty="0"/>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lnSpcReduction="10000"/>
          </a:bodyPr>
          <a:lstStyle/>
          <a:p>
            <a:r>
              <a:rPr lang="en-US" dirty="0" smtClean="0"/>
              <a:t>Future food demand is determined by:</a:t>
            </a:r>
          </a:p>
          <a:p>
            <a:pPr lvl="1"/>
            <a:r>
              <a:rPr lang="en-US" dirty="0" smtClean="0"/>
              <a:t>Population growth</a:t>
            </a:r>
          </a:p>
          <a:p>
            <a:pPr lvl="1"/>
            <a:r>
              <a:rPr lang="en-US" dirty="0" smtClean="0"/>
              <a:t>Increasing incomes (per capita GDP)</a:t>
            </a:r>
          </a:p>
          <a:p>
            <a:pPr lvl="1"/>
            <a:r>
              <a:rPr lang="en-US" dirty="0" smtClean="0"/>
              <a:t>Diversifying diets, especially from livestock</a:t>
            </a:r>
            <a:r>
              <a:rPr lang="en-US" dirty="0"/>
              <a:t> </a:t>
            </a:r>
            <a:r>
              <a:rPr lang="en-US" dirty="0" smtClean="0"/>
              <a:t>feed</a:t>
            </a:r>
          </a:p>
          <a:p>
            <a:pPr lvl="1"/>
            <a:r>
              <a:rPr lang="en-US" dirty="0" smtClean="0"/>
              <a:t>Biofuels</a:t>
            </a:r>
          </a:p>
          <a:p>
            <a:pPr lvl="1"/>
            <a:r>
              <a:rPr lang="en-US" dirty="0" smtClean="0"/>
              <a:t>Climate change disasters</a:t>
            </a:r>
          </a:p>
          <a:p>
            <a:pPr marL="514350" indent="-457200"/>
            <a:r>
              <a:rPr lang="en-US" dirty="0" smtClean="0"/>
              <a:t>Global demand by 2050 must increase at least by 70% (FAO) but some estimates are up to 110% (</a:t>
            </a:r>
            <a:r>
              <a:rPr lang="en-US" dirty="0" err="1" smtClean="0"/>
              <a:t>Tilman</a:t>
            </a:r>
            <a:r>
              <a:rPr lang="en-US" dirty="0" smtClean="0"/>
              <a:t> et al.)</a:t>
            </a:r>
          </a:p>
          <a:p>
            <a:endParaRPr lang="en-US" dirty="0" smtClean="0"/>
          </a:p>
        </p:txBody>
      </p:sp>
    </p:spTree>
    <p:extLst>
      <p:ext uri="{BB962C8B-B14F-4D97-AF65-F5344CB8AC3E}">
        <p14:creationId xmlns:p14="http://schemas.microsoft.com/office/powerpoint/2010/main" val="271120406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307</TotalTime>
  <Words>444</Words>
  <Application>Microsoft Office PowerPoint</Application>
  <PresentationFormat>On-screen Show (4:3)</PresentationFormat>
  <Paragraphs>53</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OSCE Parliamentary Assembly Ulaanbaatar, 15-18 September 2015  Global Food and Nutrition Security: Where does Asia Stand?</vt:lpstr>
      <vt:lpstr>Current Status and Importance of World Food Security</vt:lpstr>
      <vt:lpstr>Food Security Definition</vt:lpstr>
      <vt:lpstr>PowerPoint Presentation</vt:lpstr>
      <vt:lpstr>PowerPoint Presentation</vt:lpstr>
      <vt:lpstr>Proportion of undernourished in total population, selected Asian countries</vt:lpstr>
      <vt:lpstr>Prevalence of stunting in children under 5 in selected Asian countries</vt:lpstr>
      <vt:lpstr>Obesity and overweight in Asia-Pacific</vt:lpstr>
      <vt:lpstr>Future Food Demand</vt:lpstr>
      <vt:lpstr>UN-FAO Activities to Achieve World Food Security</vt:lpstr>
      <vt:lpstr>Global Sharing Capacity Development</vt:lpstr>
      <vt:lpstr>Emerging Concerns</vt:lpstr>
      <vt:lpstr>Conclusions</vt:lpstr>
    </vt:vector>
  </TitlesOfParts>
  <Company>FAO of the UN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Gallagher, Kevin (FAORAP)</dc:creator>
  <cp:lastModifiedBy>Kevin Gallagher</cp:lastModifiedBy>
  <cp:revision>31</cp:revision>
  <cp:lastPrinted>2015-09-16T03:29:18Z</cp:lastPrinted>
  <dcterms:created xsi:type="dcterms:W3CDTF">2014-10-17T04:11:44Z</dcterms:created>
  <dcterms:modified xsi:type="dcterms:W3CDTF">2015-09-16T03:34:06Z</dcterms:modified>
</cp:coreProperties>
</file>